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56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48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63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30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0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95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56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73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70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74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47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FE11-B55D-4327-88B7-61FF91FA37F7}" type="datetimeFigureOut">
              <a:rPr lang="nl-NL" smtClean="0"/>
              <a:t>23-11-2016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FA69-9DD6-4754-A507-9D3102374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41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o.nl/histoclips/13-12-2012/NPS_12075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13.1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Oost en West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5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Koude Oorlog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Zie met name paragraaf 13.5.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Oorzaken:</a:t>
            </a:r>
          </a:p>
          <a:p>
            <a:pPr marL="0" indent="0">
              <a:buNone/>
            </a:pPr>
            <a:r>
              <a:rPr lang="nl-NL" dirty="0" smtClean="0"/>
              <a:t>Politieke en maatschappelijke problemen in de Sovjetunie (afbrokkeling van het communistische systeem) in de jaren ‘80</a:t>
            </a:r>
          </a:p>
          <a:p>
            <a:pPr marL="0" indent="0">
              <a:buNone/>
            </a:pPr>
            <a:r>
              <a:rPr lang="nl-NL" dirty="0" smtClean="0"/>
              <a:t>Gorbatsjov (toenmalige leider SU): veranderingen doorvoeren = </a:t>
            </a:r>
            <a:r>
              <a:rPr lang="nl-NL" dirty="0" smtClean="0">
                <a:solidFill>
                  <a:srgbClr val="FF0000"/>
                </a:solidFill>
              </a:rPr>
              <a:t>Glasnost</a:t>
            </a:r>
            <a:r>
              <a:rPr lang="nl-NL" dirty="0" smtClean="0"/>
              <a:t> (meer openheid, minder censuur) en economische hervormingen = </a:t>
            </a:r>
            <a:r>
              <a:rPr lang="nl-NL" dirty="0" smtClean="0">
                <a:solidFill>
                  <a:srgbClr val="FF0000"/>
                </a:solidFill>
              </a:rPr>
              <a:t>perestrojka</a:t>
            </a:r>
            <a:r>
              <a:rPr lang="nl-NL" dirty="0" smtClean="0"/>
              <a:t>. 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‘geef je een vinger dan pakken ze je hele hand’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= communistische systemen in Oost-Europa (Polen, Oost-Duitsland) wankelen en komen ten val (ze voelen de vrijheid die glasnost en perestrojka verlenen)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= 1991 Sovjetunie wordt opgeheven. Hét </a:t>
            </a:r>
            <a:r>
              <a:rPr lang="nl-NL" dirty="0" err="1" smtClean="0">
                <a:sym typeface="Wingdings" panose="05000000000000000000" pitchFamily="2" charset="2"/>
              </a:rPr>
              <a:t>communistsche</a:t>
            </a:r>
            <a:r>
              <a:rPr lang="nl-NL" dirty="0" smtClean="0">
                <a:sym typeface="Wingdings" panose="05000000000000000000" pitchFamily="2" charset="2"/>
              </a:rPr>
              <a:t> land ter wereld bestaat niet meer. </a:t>
            </a:r>
          </a:p>
        </p:txBody>
      </p:sp>
    </p:spTree>
    <p:extLst>
      <p:ext uri="{BB962C8B-B14F-4D97-AF65-F5344CB8AC3E}">
        <p14:creationId xmlns:p14="http://schemas.microsoft.com/office/powerpoint/2010/main" val="234142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deze les ken je: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49663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LESDOELEN: </a:t>
            </a:r>
          </a:p>
          <a:p>
            <a:pPr marL="0" indent="0">
              <a:buNone/>
            </a:pPr>
            <a:r>
              <a:rPr lang="nl-NL" dirty="0" smtClean="0"/>
              <a:t>Kennis</a:t>
            </a:r>
          </a:p>
          <a:p>
            <a:r>
              <a:rPr lang="nl-NL" dirty="0" smtClean="0"/>
              <a:t>Je kent de betekenis van de volgende begrippen: Communisme, Kapitalisme, Koude Oorlog, invloedssfeer, blokvorming, wapenwedloop, ijzeren gordijn, Berlijnse muur, </a:t>
            </a:r>
            <a:r>
              <a:rPr lang="nl-NL" dirty="0" err="1" smtClean="0"/>
              <a:t>containmentpolitiek</a:t>
            </a:r>
            <a:r>
              <a:rPr lang="nl-NL" dirty="0" smtClean="0"/>
              <a:t>, dominotheorie, dekolonisatie, guerrillaoorlog. De begrippen kun je in relatie tot elkaar zien. </a:t>
            </a:r>
          </a:p>
          <a:p>
            <a:r>
              <a:rPr lang="nl-NL" dirty="0" smtClean="0"/>
              <a:t>Je weet waarom de Koude Oorlog is ontstaan en wat de Europese en mondiale gevolgen waren van deze ‘oorlog’. Hierbij kun je voorbeelden noemen. </a:t>
            </a:r>
          </a:p>
          <a:p>
            <a:r>
              <a:rPr lang="nl-NL" dirty="0" smtClean="0"/>
              <a:t>Je kunt de twee fases van de Koude Oorlog benoemen en verklaren.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Vaardigheden</a:t>
            </a:r>
          </a:p>
          <a:p>
            <a:r>
              <a:rPr lang="nl-NL" dirty="0" smtClean="0"/>
              <a:t>Je kunt een spotprent analyseren en in verband brengen met kennis over de </a:t>
            </a:r>
            <a:r>
              <a:rPr lang="nl-NL" smtClean="0"/>
              <a:t>Koude Oorlog.  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08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De verdeling van de wereld in </a:t>
            </a:r>
            <a:r>
              <a:rPr lang="nl-NL" b="1" dirty="0" smtClean="0">
                <a:solidFill>
                  <a:srgbClr val="FF0000"/>
                </a:solidFill>
              </a:rPr>
              <a:t>twee ideologische machtsblokken </a:t>
            </a:r>
            <a:r>
              <a:rPr lang="nl-NL" dirty="0" smtClean="0"/>
              <a:t>in de greep van een </a:t>
            </a:r>
            <a:r>
              <a:rPr lang="nl-NL" b="1" dirty="0" smtClean="0">
                <a:solidFill>
                  <a:srgbClr val="FF0000"/>
                </a:solidFill>
              </a:rPr>
              <a:t>wapenwedloop</a:t>
            </a:r>
            <a:r>
              <a:rPr lang="nl-NL" dirty="0" smtClean="0"/>
              <a:t> en de daaruit voortvloeiende dreiging van een </a:t>
            </a:r>
            <a:r>
              <a:rPr lang="nl-NL" b="1" dirty="0" smtClean="0">
                <a:solidFill>
                  <a:srgbClr val="FF0000"/>
                </a:solidFill>
              </a:rPr>
              <a:t>atoomoorlog</a:t>
            </a:r>
            <a:r>
              <a:rPr lang="nl-NL" dirty="0" smtClean="0"/>
              <a:t>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Maak een </a:t>
            </a:r>
            <a:r>
              <a:rPr lang="nl-NL" dirty="0" err="1" smtClean="0"/>
              <a:t>mindmap</a:t>
            </a:r>
            <a:r>
              <a:rPr lang="nl-NL" dirty="0" smtClean="0"/>
              <a:t>: wat weet je al van dit onderwerp? </a:t>
            </a:r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000" dirty="0" smtClean="0"/>
              <a:t>Koude Oorlog, kort overzichtsfilmpje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>
                <a:hlinkClick r:id="rId2"/>
              </a:rPr>
              <a:t>http://www.npo.nl/histoclips/13-12-2012/NPS_1207574</a:t>
            </a:r>
            <a:endParaRPr lang="nl-NL" sz="2400" dirty="0"/>
          </a:p>
          <a:p>
            <a:pPr marL="0" indent="0">
              <a:buNone/>
            </a:pPr>
            <a:r>
              <a:rPr lang="nl-NL" sz="1800" dirty="0" smtClean="0"/>
              <a:t>Maak aantekeningen in je schrift bij dit filmpje.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68265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Koude Oorlog 1945-1989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448"/>
          </a:xfrm>
        </p:spPr>
        <p:txBody>
          <a:bodyPr>
            <a:normAutofit/>
          </a:bodyPr>
          <a:lstStyle/>
          <a:p>
            <a:r>
              <a:rPr lang="nl-NL" dirty="0" smtClean="0"/>
              <a:t>1939 – 1945: Tweede Wereldoorlog. Verenigde Staten (kapitalistisch) en de Sovjetunie (communistisch) vechten ‘samen’ tegen een gemeenschappelijke vijand: nationaalsocialistisch Duitsland (nationaalsocialistisch / fascistisch).</a:t>
            </a:r>
          </a:p>
          <a:p>
            <a:r>
              <a:rPr lang="nl-NL" dirty="0" smtClean="0"/>
              <a:t>1945: Verenigde Staten en Sovjetunie zijn overwinnaars van nazi-Duitsland. Vrijwel onmiddellijk begint de fase van permanente vijandigheid naar elkaar toe. </a:t>
            </a:r>
          </a:p>
          <a:p>
            <a:pPr lvl="1"/>
            <a:r>
              <a:rPr lang="nl-NL" dirty="0" smtClean="0"/>
              <a:t>Ontstaan van vijandbeelden: </a:t>
            </a:r>
          </a:p>
          <a:p>
            <a:pPr lvl="2"/>
            <a:r>
              <a:rPr lang="nl-NL" dirty="0" smtClean="0"/>
              <a:t>VS over SU = argwaan over het totalitaire communistische regime. Angst voor communistische wereldmaatschappij. </a:t>
            </a:r>
          </a:p>
          <a:p>
            <a:pPr lvl="2"/>
            <a:r>
              <a:rPr lang="nl-NL" dirty="0" smtClean="0"/>
              <a:t>SU over VS = argwaan over kapitalistische (imperialistische) systeem. Angst voor wereldwijde uitbreiding van het systeem en angst om zelf weg te vallen.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82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Koude Oorlog: bestaat uit 2 fases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1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000" b="1" dirty="0" smtClean="0">
                <a:solidFill>
                  <a:srgbClr val="FF0000"/>
                </a:solidFill>
              </a:rPr>
              <a:t>Fase 1: Blokvorming 1943 – 1949</a:t>
            </a:r>
          </a:p>
          <a:p>
            <a:pPr>
              <a:buFontTx/>
              <a:buChar char="-"/>
            </a:pPr>
            <a:r>
              <a:rPr lang="nl-NL" dirty="0" smtClean="0"/>
              <a:t>Conferentie van Teheran (1943) = afspraken over </a:t>
            </a:r>
            <a:r>
              <a:rPr lang="nl-NL" dirty="0" smtClean="0">
                <a:solidFill>
                  <a:srgbClr val="FF0000"/>
                </a:solidFill>
              </a:rPr>
              <a:t>invloedssferen</a:t>
            </a:r>
            <a:r>
              <a:rPr lang="nl-NL" dirty="0" smtClean="0"/>
              <a:t> in Oost- en West-Europa. </a:t>
            </a:r>
          </a:p>
          <a:p>
            <a:pPr>
              <a:buFontTx/>
              <a:buChar char="-"/>
            </a:pPr>
            <a:r>
              <a:rPr lang="nl-NL" dirty="0" smtClean="0"/>
              <a:t>Conferentie van Jalta (feb 1945) = afspraken over verdeling Duitsland (4 zones) + Berlijn (ook 4 zones)</a:t>
            </a:r>
          </a:p>
          <a:p>
            <a:pPr lvl="1">
              <a:buFontTx/>
              <a:buChar char="-"/>
            </a:pPr>
            <a:r>
              <a:rPr lang="nl-NL" dirty="0" smtClean="0"/>
              <a:t>Invloedssfeer Sovjetunie = communistisch</a:t>
            </a:r>
          </a:p>
          <a:p>
            <a:pPr lvl="1">
              <a:buFontTx/>
              <a:buChar char="-"/>
            </a:pPr>
            <a:r>
              <a:rPr lang="nl-NL" dirty="0" smtClean="0"/>
              <a:t>Invloedssfeer Verenigde Staten = kapitalistisch </a:t>
            </a:r>
          </a:p>
          <a:p>
            <a:pPr marL="0" indent="0">
              <a:buNone/>
            </a:pPr>
            <a:r>
              <a:rPr lang="nl-NL" dirty="0" smtClean="0"/>
              <a:t>- Duitsland valt uiteen in twee staten (1948/1949): West-Duitsland = Bond Republiek Duitsland (kap) &amp; Oost-Duitsland = Duitse democratische Republiek (com)</a:t>
            </a:r>
          </a:p>
          <a:p>
            <a:pPr marL="0" indent="0">
              <a:buNone/>
            </a:pPr>
            <a:r>
              <a:rPr lang="nl-NL" sz="3000" b="1" dirty="0" smtClean="0">
                <a:solidFill>
                  <a:srgbClr val="FF0000"/>
                </a:solidFill>
              </a:rPr>
              <a:t>Fase 2: Wapenwedloop 1949 – 1989</a:t>
            </a:r>
          </a:p>
          <a:p>
            <a:pPr>
              <a:buFontTx/>
              <a:buChar char="-"/>
            </a:pPr>
            <a:r>
              <a:rPr lang="nl-NL" dirty="0" smtClean="0"/>
              <a:t>Sovjetunie beschikt over een atoombom (1949) </a:t>
            </a:r>
            <a:r>
              <a:rPr lang="nl-NL" dirty="0" smtClean="0">
                <a:sym typeface="Wingdings" panose="05000000000000000000" pitchFamily="2" charset="2"/>
              </a:rPr>
              <a:t> wapenwedloop begint = militaire strategie van ‘wederzijdse afschrikking’</a:t>
            </a:r>
          </a:p>
          <a:p>
            <a:pPr lvl="1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  <a:sym typeface="Wingdings" panose="05000000000000000000" pitchFamily="2" charset="2"/>
              </a:rPr>
              <a:t>Cubacrisis</a:t>
            </a:r>
            <a:r>
              <a:rPr lang="nl-NL" dirty="0" smtClean="0">
                <a:sym typeface="Wingdings" panose="05000000000000000000" pitchFamily="2" charset="2"/>
              </a:rPr>
              <a:t> (1962) = Koude Oorlog op een hoogtepunt (3</a:t>
            </a:r>
            <a:r>
              <a:rPr lang="nl-NL" baseline="30000" dirty="0" smtClean="0">
                <a:sym typeface="Wingdings" panose="05000000000000000000" pitchFamily="2" charset="2"/>
              </a:rPr>
              <a:t>e</a:t>
            </a:r>
            <a:r>
              <a:rPr lang="nl-NL" dirty="0" smtClean="0">
                <a:sym typeface="Wingdings" panose="05000000000000000000" pitchFamily="2" charset="2"/>
              </a:rPr>
              <a:t> wereldoorlog dreigt).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332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 Koude Oorlog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Binnen Europa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Grote aantallen vluchtelingen (van oost naar west) </a:t>
            </a:r>
            <a:r>
              <a:rPr lang="nl-NL" dirty="0" smtClean="0">
                <a:sym typeface="Wingdings" panose="05000000000000000000" pitchFamily="2" charset="2"/>
              </a:rPr>
              <a:t> ontstaan ‘</a:t>
            </a:r>
            <a:r>
              <a:rPr lang="nl-NL" i="1" dirty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nl-NL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jzeren gordijn</a:t>
            </a:r>
            <a:r>
              <a:rPr lang="nl-NL" dirty="0" smtClean="0">
                <a:sym typeface="Wingdings" panose="05000000000000000000" pitchFamily="2" charset="2"/>
              </a:rPr>
              <a:t>’  bouw </a:t>
            </a:r>
            <a:r>
              <a:rPr lang="nl-NL" dirty="0" smtClean="0">
                <a:solidFill>
                  <a:srgbClr val="FF0000"/>
                </a:solidFill>
                <a:sym typeface="Wingdings" panose="05000000000000000000" pitchFamily="2" charset="2"/>
              </a:rPr>
              <a:t>Berlijnse muur </a:t>
            </a:r>
            <a:r>
              <a:rPr lang="nl-NL" dirty="0" smtClean="0">
                <a:sym typeface="Wingdings" panose="05000000000000000000" pitchFamily="2" charset="2"/>
              </a:rPr>
              <a:t>(1961)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Angst voor atoomoorlog</a:t>
            </a:r>
            <a:endParaRPr lang="nl-NL" dirty="0" smtClean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Buiten Europa (mondiaal)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VS: indammen van het communisme (</a:t>
            </a:r>
            <a:r>
              <a:rPr lang="nl-NL" i="1" dirty="0" err="1" smtClean="0">
                <a:solidFill>
                  <a:srgbClr val="FF0000"/>
                </a:solidFill>
              </a:rPr>
              <a:t>containmentpolitiek</a:t>
            </a:r>
            <a:r>
              <a:rPr lang="nl-NL" dirty="0" smtClean="0"/>
              <a:t>) door landen economische (Marshallhulp) en militaire steun (wapens) te verlenen. Angst voor domino-effect (</a:t>
            </a:r>
            <a:r>
              <a:rPr lang="nl-NL" dirty="0" smtClean="0">
                <a:solidFill>
                  <a:srgbClr val="FF0000"/>
                </a:solidFill>
              </a:rPr>
              <a:t>dominotheorie</a:t>
            </a:r>
            <a:r>
              <a:rPr lang="nl-NL" dirty="0" smtClean="0"/>
              <a:t>)</a:t>
            </a:r>
          </a:p>
          <a:p>
            <a:r>
              <a:rPr lang="nl-NL" dirty="0" smtClean="0"/>
              <a:t>SU: steun aan politieke bewegingen die zich tegen het westen keerden (</a:t>
            </a:r>
            <a:r>
              <a:rPr lang="nl-NL" dirty="0" err="1" smtClean="0"/>
              <a:t>o.i.v</a:t>
            </a:r>
            <a:r>
              <a:rPr lang="nl-NL" dirty="0" smtClean="0"/>
              <a:t>. </a:t>
            </a:r>
            <a:r>
              <a:rPr lang="nl-NL" i="1" dirty="0" smtClean="0">
                <a:solidFill>
                  <a:srgbClr val="FF0000"/>
                </a:solidFill>
              </a:rPr>
              <a:t>dekolonisatie</a:t>
            </a:r>
            <a:r>
              <a:rPr lang="nl-NL" dirty="0" smtClean="0"/>
              <a:t> na WOII)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Confrontaties = Koreaoorlog (jaren ‘50), Vietnamoorlog (jaren ‘60-’70) = </a:t>
            </a:r>
            <a:r>
              <a:rPr lang="nl-NL" dirty="0" smtClean="0">
                <a:solidFill>
                  <a:srgbClr val="FF0000"/>
                </a:solidFill>
                <a:sym typeface="Wingdings" panose="05000000000000000000" pitchFamily="2" charset="2"/>
              </a:rPr>
              <a:t>guerrillaoorlog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7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Gebruik </a:t>
            </a:r>
            <a:r>
              <a:rPr lang="nl-NL" i="1" dirty="0" smtClean="0"/>
              <a:t>de bron (volgende dia)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De tekenaar </a:t>
            </a:r>
            <a:r>
              <a:rPr lang="nl-NL" dirty="0" err="1"/>
              <a:t>Kem</a:t>
            </a:r>
            <a:r>
              <a:rPr lang="nl-NL" dirty="0"/>
              <a:t> geeft in deze prent een mening over de </a:t>
            </a:r>
            <a:r>
              <a:rPr lang="nl-NL" dirty="0" smtClean="0"/>
              <a:t>machtsverhouding tussen </a:t>
            </a:r>
            <a:r>
              <a:rPr lang="nl-NL" dirty="0"/>
              <a:t>de Geallieerden vlak na het einde van de Tweede </a:t>
            </a:r>
            <a:r>
              <a:rPr lang="nl-NL" dirty="0" smtClean="0"/>
              <a:t>Wereldoorlog.</a:t>
            </a:r>
          </a:p>
          <a:p>
            <a:pPr marL="0" indent="0">
              <a:buNone/>
            </a:pPr>
            <a:r>
              <a:rPr lang="nl-NL" dirty="0" smtClean="0"/>
              <a:t>2p </a:t>
            </a:r>
            <a:r>
              <a:rPr lang="nl-NL" b="1" dirty="0" smtClean="0"/>
              <a:t> </a:t>
            </a:r>
            <a:r>
              <a:rPr lang="nl-NL" dirty="0"/>
              <a:t>Leg met de prent uit:</a:t>
            </a:r>
          </a:p>
          <a:p>
            <a:pPr marL="0" indent="0">
              <a:buNone/>
            </a:pPr>
            <a:r>
              <a:rPr lang="nl-NL" dirty="0"/>
              <a:t>− wat die machtsverhouding volgens </a:t>
            </a:r>
            <a:r>
              <a:rPr lang="nl-NL" dirty="0" err="1"/>
              <a:t>Kem</a:t>
            </a:r>
            <a:r>
              <a:rPr lang="nl-NL" dirty="0"/>
              <a:t> is en</a:t>
            </a:r>
          </a:p>
          <a:p>
            <a:pPr marL="0" indent="0">
              <a:buNone/>
            </a:pPr>
            <a:r>
              <a:rPr lang="nl-NL" dirty="0"/>
              <a:t>− welke verklaring hij geeft voor de verandering in de verhouding tussen </a:t>
            </a:r>
            <a:r>
              <a:rPr lang="nl-NL" dirty="0" smtClean="0"/>
              <a:t>de grootmachten </a:t>
            </a:r>
            <a:r>
              <a:rPr lang="nl-NL" dirty="0"/>
              <a:t>die na 1945 plaatsvindt.</a:t>
            </a:r>
          </a:p>
        </p:txBody>
      </p:sp>
    </p:spTree>
    <p:extLst>
      <p:ext uri="{BB962C8B-B14F-4D97-AF65-F5344CB8AC3E}">
        <p14:creationId xmlns:p14="http://schemas.microsoft.com/office/powerpoint/2010/main" val="235928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52282"/>
            <a:ext cx="10515600" cy="4824681"/>
          </a:xfrm>
        </p:spPr>
        <p:txBody>
          <a:bodyPr/>
          <a:lstStyle/>
          <a:p>
            <a:pPr marL="0" indent="0">
              <a:buNone/>
            </a:pPr>
            <a:r>
              <a:rPr lang="nl-NL" i="1" dirty="0" smtClean="0"/>
              <a:t>Een </a:t>
            </a:r>
            <a:r>
              <a:rPr lang="nl-NL" i="1" dirty="0"/>
              <a:t>spotprent van de tekenaar </a:t>
            </a:r>
            <a:r>
              <a:rPr lang="nl-NL" i="1" dirty="0" err="1"/>
              <a:t>Kem</a:t>
            </a:r>
            <a:r>
              <a:rPr lang="nl-NL" i="1" dirty="0"/>
              <a:t> uit december 1945, “Een kerstkaart”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148227"/>
            <a:ext cx="6799827" cy="24058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54118"/>
            <a:ext cx="6799827" cy="240047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075054" y="2206645"/>
            <a:ext cx="3606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Toelichting</a:t>
            </a:r>
          </a:p>
          <a:p>
            <a:r>
              <a:rPr lang="nl-NL" dirty="0"/>
              <a:t>Op de prent staan (boven van links naar rechts): Harry S. Truman (president </a:t>
            </a:r>
            <a:r>
              <a:rPr lang="nl-NL" dirty="0" smtClean="0"/>
              <a:t>van de </a:t>
            </a:r>
            <a:r>
              <a:rPr lang="nl-NL" dirty="0"/>
              <a:t>Verenigde Staten), Josef Stalin (leider van de Sovjet-Unie) en Charles </a:t>
            </a:r>
            <a:r>
              <a:rPr lang="nl-NL" dirty="0" smtClean="0"/>
              <a:t>de Gaulle </a:t>
            </a:r>
            <a:r>
              <a:rPr lang="nl-NL" dirty="0"/>
              <a:t>(regeringsleider van Frankrijk); daaronder Clement </a:t>
            </a:r>
            <a:r>
              <a:rPr lang="nl-NL" dirty="0" err="1"/>
              <a:t>Attlee</a:t>
            </a:r>
            <a:r>
              <a:rPr lang="nl-NL" dirty="0"/>
              <a:t> (</a:t>
            </a:r>
            <a:r>
              <a:rPr lang="nl-NL" dirty="0" err="1" smtClean="0"/>
              <a:t>ministerpresident</a:t>
            </a:r>
            <a:r>
              <a:rPr lang="nl-NL" dirty="0" smtClean="0"/>
              <a:t> van </a:t>
            </a:r>
            <a:r>
              <a:rPr lang="nl-NL" dirty="0"/>
              <a:t>Groot-Brittannië) en rechtsonder in de hoek </a:t>
            </a:r>
            <a:r>
              <a:rPr lang="nl-NL" dirty="0" err="1"/>
              <a:t>Tsjang</a:t>
            </a:r>
            <a:r>
              <a:rPr lang="nl-NL" dirty="0"/>
              <a:t> Kai-</a:t>
            </a:r>
            <a:r>
              <a:rPr lang="nl-NL" dirty="0" err="1"/>
              <a:t>sjek</a:t>
            </a:r>
            <a:endParaRPr lang="nl-NL" dirty="0"/>
          </a:p>
          <a:p>
            <a:r>
              <a:rPr lang="nl-NL" dirty="0"/>
              <a:t>(president van China).</a:t>
            </a:r>
          </a:p>
        </p:txBody>
      </p:sp>
    </p:spTree>
    <p:extLst>
      <p:ext uri="{BB962C8B-B14F-4D97-AF65-F5344CB8AC3E}">
        <p14:creationId xmlns:p14="http://schemas.microsoft.com/office/powerpoint/2010/main" val="37476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maximumscore 2</a:t>
            </a:r>
          </a:p>
          <a:p>
            <a:pPr marL="0" indent="0">
              <a:buNone/>
            </a:pPr>
            <a:r>
              <a:rPr lang="nl-NL" dirty="0"/>
              <a:t>Voorbeeld van een juist antwoord is:</a:t>
            </a:r>
          </a:p>
          <a:p>
            <a:pPr marL="0" indent="0">
              <a:buNone/>
            </a:pPr>
            <a:r>
              <a:rPr lang="nl-NL" dirty="0"/>
              <a:t>• Volgens </a:t>
            </a:r>
            <a:r>
              <a:rPr lang="nl-NL" dirty="0" err="1"/>
              <a:t>Kem</a:t>
            </a:r>
            <a:r>
              <a:rPr lang="nl-NL" dirty="0"/>
              <a:t> is de Verenigde Staten de grootste/machtigste van de</a:t>
            </a:r>
          </a:p>
          <a:p>
            <a:pPr marL="0" indent="0">
              <a:buNone/>
            </a:pPr>
            <a:r>
              <a:rPr lang="nl-NL" dirty="0"/>
              <a:t>Geallieerden/’houden’ de ander Geallieerde landen erg veel van de</a:t>
            </a:r>
          </a:p>
          <a:p>
            <a:pPr marL="0" indent="0">
              <a:buNone/>
            </a:pPr>
            <a:r>
              <a:rPr lang="nl-NL" dirty="0"/>
              <a:t>grote Verenigde Staten 1</a:t>
            </a:r>
          </a:p>
          <a:p>
            <a:pPr marL="0" indent="0">
              <a:buNone/>
            </a:pPr>
            <a:r>
              <a:rPr lang="nl-NL" dirty="0"/>
              <a:t>• De ongelijkwaardigheid tussen de Geallieerden/de atoombom/de</a:t>
            </a:r>
          </a:p>
          <a:p>
            <a:pPr marL="0" indent="0">
              <a:buNone/>
            </a:pPr>
            <a:r>
              <a:rPr lang="nl-NL" dirty="0"/>
              <a:t>rijkdom van de Verenigde Staten wekt hebzucht bij de anderen op 1</a:t>
            </a:r>
          </a:p>
        </p:txBody>
      </p:sp>
    </p:spTree>
    <p:extLst>
      <p:ext uri="{BB962C8B-B14F-4D97-AF65-F5344CB8AC3E}">
        <p14:creationId xmlns:p14="http://schemas.microsoft.com/office/powerpoint/2010/main" val="12293068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814</Words>
  <Application>Microsoft Office PowerPoint</Application>
  <PresentationFormat>Breedbeeld</PresentationFormat>
  <Paragraphs>76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Kantoorthema</vt:lpstr>
      <vt:lpstr>Paragraaf 13.1</vt:lpstr>
      <vt:lpstr>Na deze les ken je:  </vt:lpstr>
      <vt:lpstr>Kenmerkend aspect</vt:lpstr>
      <vt:lpstr>Koude Oorlog 1945-1989</vt:lpstr>
      <vt:lpstr>Koude Oorlog: bestaat uit 2 fases</vt:lpstr>
      <vt:lpstr>Gevolgen Koude Oorlog</vt:lpstr>
      <vt:lpstr>examenvraag</vt:lpstr>
      <vt:lpstr>bron</vt:lpstr>
      <vt:lpstr>Antwoord examenvraag</vt:lpstr>
      <vt:lpstr>Einde Koude Oorlog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13.1</dc:title>
  <dc:creator>Biemans, KJA (Kristel)</dc:creator>
  <cp:lastModifiedBy>Biemans, KJA (Kristel)</cp:lastModifiedBy>
  <cp:revision>12</cp:revision>
  <dcterms:created xsi:type="dcterms:W3CDTF">2015-11-15T13:51:01Z</dcterms:created>
  <dcterms:modified xsi:type="dcterms:W3CDTF">2016-11-23T08:21:16Z</dcterms:modified>
</cp:coreProperties>
</file>